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73" r:id="rId6"/>
    <p:sldId id="283" r:id="rId7"/>
    <p:sldId id="276" r:id="rId8"/>
    <p:sldId id="287" r:id="rId9"/>
    <p:sldId id="275" r:id="rId10"/>
    <p:sldId id="294" r:id="rId11"/>
    <p:sldId id="290" r:id="rId12"/>
    <p:sldId id="291" r:id="rId13"/>
    <p:sldId id="292" r:id="rId14"/>
    <p:sldId id="293" r:id="rId15"/>
    <p:sldId id="285" r:id="rId16"/>
    <p:sldId id="289" r:id="rId17"/>
    <p:sldId id="284" r:id="rId18"/>
    <p:sldId id="278" r:id="rId19"/>
    <p:sldId id="286" r:id="rId20"/>
    <p:sldId id="288"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66FFFF"/>
    <a:srgbClr val="0054A4"/>
    <a:srgbClr val="CC00FF"/>
    <a:srgbClr val="CC99FF"/>
    <a:srgbClr val="99FF66"/>
    <a:srgbClr val="FF99CC"/>
    <a:srgbClr val="006325"/>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3" d="100"/>
          <a:sy n="93" d="100"/>
        </p:scale>
        <p:origin x="-2070" y="-53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04/05/2018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smtClean="0">
                <a:solidFill>
                  <a:schemeClr val="tx1"/>
                </a:solidFill>
              </a:rPr>
              <a:t>Washoe County Board of Adjustment</a:t>
            </a:r>
          </a:p>
          <a:p>
            <a:pPr>
              <a:spcBef>
                <a:spcPts val="0"/>
              </a:spcBef>
            </a:pPr>
            <a:r>
              <a:rPr lang="en-US" sz="2400" b="1" dirty="0" smtClean="0">
                <a:solidFill>
                  <a:schemeClr val="tx1"/>
                </a:solidFill>
              </a:rPr>
              <a:t>April 5, 2018</a:t>
            </a:r>
          </a:p>
        </p:txBody>
      </p:sp>
      <p:sp>
        <p:nvSpPr>
          <p:cNvPr id="4" name="Title 3"/>
          <p:cNvSpPr>
            <a:spLocks noGrp="1"/>
          </p:cNvSpPr>
          <p:nvPr>
            <p:ph type="ctrTitle"/>
          </p:nvPr>
        </p:nvSpPr>
        <p:spPr>
          <a:xfrm>
            <a:off x="609600" y="76200"/>
            <a:ext cx="8229600" cy="811530"/>
          </a:xfrm>
        </p:spPr>
        <p:txBody>
          <a:bodyPr/>
          <a:lstStyle/>
          <a:p>
            <a:r>
              <a:rPr lang="en-US" sz="4000" b="0" dirty="0" smtClean="0">
                <a:ln w="18415" cmpd="sng">
                  <a:solidFill>
                    <a:srgbClr val="FFFFFF"/>
                  </a:solidFill>
                  <a:prstDash val="solid"/>
                </a:ln>
                <a:effectLst>
                  <a:outerShdw blurRad="63500" dir="3600000" algn="tl" rotWithShape="0">
                    <a:srgbClr val="000000">
                      <a:alpha val="70000"/>
                    </a:srgbClr>
                  </a:outerShdw>
                </a:effectLst>
              </a:rPr>
              <a:t>WPVAR-0007 IZAKAYA TAHOE</a:t>
            </a:r>
            <a:endParaRPr lang="en-US" sz="4000" b="0" dirty="0">
              <a:ln w="18415" cmpd="sng">
                <a:solidFill>
                  <a:srgbClr val="FFFFFF"/>
                </a:solidFill>
                <a:prstDash val="solid"/>
              </a:ln>
              <a:effectLst>
                <a:outerShdw blurRad="63500" dir="3600000" algn="tl" rotWithShape="0">
                  <a:srgbClr val="000000">
                    <a:alpha val="7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20972"/>
            <a:ext cx="6172200" cy="37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76200"/>
            <a:ext cx="7620000" cy="838200"/>
          </a:xfrm>
        </p:spPr>
        <p:txBody>
          <a:bodyPr/>
          <a:lstStyle/>
          <a:p>
            <a:r>
              <a:rPr lang="en-US" dirty="0" smtClean="0"/>
              <a:t>Conditions for Traffic/Parking</a:t>
            </a:r>
            <a:endParaRPr lang="en-US" dirty="0"/>
          </a:p>
        </p:txBody>
      </p:sp>
      <p:sp>
        <p:nvSpPr>
          <p:cNvPr id="4" name="Content Placeholder 3"/>
          <p:cNvSpPr>
            <a:spLocks noGrp="1"/>
          </p:cNvSpPr>
          <p:nvPr>
            <p:ph idx="1"/>
          </p:nvPr>
        </p:nvSpPr>
        <p:spPr>
          <a:xfrm>
            <a:off x="457200" y="1219200"/>
            <a:ext cx="8229600" cy="4648200"/>
          </a:xfrm>
        </p:spPr>
        <p:txBody>
          <a:bodyPr>
            <a:noAutofit/>
          </a:bodyPr>
          <a:lstStyle/>
          <a:p>
            <a:pPr lvl="0" hangingPunct="0"/>
            <a:r>
              <a:rPr lang="en-US" sz="2800" dirty="0" smtClean="0"/>
              <a:t>Submittal of Traffic Control Plan</a:t>
            </a:r>
            <a:endParaRPr lang="en-US" sz="2800" dirty="0"/>
          </a:p>
          <a:p>
            <a:pPr lvl="0" hangingPunct="0"/>
            <a:r>
              <a:rPr lang="en-US" sz="2800" dirty="0" smtClean="0"/>
              <a:t>Signs, markings, flashing beacons, etc. at pedestrian intersection crossings. </a:t>
            </a:r>
          </a:p>
          <a:p>
            <a:pPr lvl="0" hangingPunct="0"/>
            <a:r>
              <a:rPr lang="en-US" sz="2800" dirty="0" smtClean="0"/>
              <a:t>Additional Traffic Study/Information re: turning movements, site distances &amp; traffic and pedestrian safety is required. </a:t>
            </a:r>
          </a:p>
          <a:p>
            <a:pPr lvl="0" hangingPunct="0"/>
            <a:r>
              <a:rPr lang="en-US" sz="2800" dirty="0" smtClean="0"/>
              <a:t>NDOT approval(s) for all work in Right of Way. </a:t>
            </a:r>
          </a:p>
          <a:p>
            <a:pPr lvl="0" hangingPunct="0"/>
            <a:r>
              <a:rPr lang="en-US" sz="2800" dirty="0" smtClean="0"/>
              <a:t>Parking Agreement(s) and Director’s Modification Required.</a:t>
            </a:r>
            <a:endParaRPr lang="en-US" sz="2800" dirty="0"/>
          </a:p>
          <a:p>
            <a:pPr marL="0" lvl="0" indent="0" hangingPunct="0">
              <a:buNone/>
            </a:pPr>
            <a:endParaRPr lang="en-US" sz="2800" dirty="0"/>
          </a:p>
        </p:txBody>
      </p:sp>
    </p:spTree>
    <p:extLst>
      <p:ext uri="{BB962C8B-B14F-4D97-AF65-F5344CB8AC3E}">
        <p14:creationId xmlns:p14="http://schemas.microsoft.com/office/powerpoint/2010/main" val="109271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05600" cy="838200"/>
          </a:xfrm>
        </p:spPr>
        <p:txBody>
          <a:bodyPr/>
          <a:lstStyle/>
          <a:p>
            <a:r>
              <a:rPr lang="en-US" dirty="0" smtClean="0"/>
              <a:t>Findings</a:t>
            </a:r>
            <a:endParaRPr lang="en-US" dirty="0"/>
          </a:p>
        </p:txBody>
      </p:sp>
      <p:sp>
        <p:nvSpPr>
          <p:cNvPr id="4" name="Content Placeholder 3"/>
          <p:cNvSpPr>
            <a:spLocks noGrp="1"/>
          </p:cNvSpPr>
          <p:nvPr>
            <p:ph idx="1"/>
          </p:nvPr>
        </p:nvSpPr>
        <p:spPr>
          <a:xfrm>
            <a:off x="457200" y="1219200"/>
            <a:ext cx="8229600" cy="4648200"/>
          </a:xfrm>
        </p:spPr>
        <p:txBody>
          <a:bodyPr>
            <a:noAutofit/>
          </a:bodyPr>
          <a:lstStyle/>
          <a:p>
            <a:pPr lvl="0" hangingPunct="0"/>
            <a:r>
              <a:rPr lang="en-US" sz="2800" u="sng" dirty="0"/>
              <a:t>Special Circumstances</a:t>
            </a:r>
            <a:r>
              <a:rPr lang="en-US" sz="2800" dirty="0"/>
              <a:t>.  Because of the special circumstances applicable to the property, including </a:t>
            </a:r>
            <a:r>
              <a:rPr lang="en-US" sz="2800" dirty="0" smtClean="0"/>
              <a:t>extraordinary </a:t>
            </a:r>
            <a:r>
              <a:rPr lang="en-US" sz="2800" dirty="0"/>
              <a:t>and exceptional situation or condition of the property and/or location of surroundings; the strict application of the regulation results in exceptional and undue </a:t>
            </a:r>
            <a:r>
              <a:rPr lang="en-US" sz="2800" dirty="0" smtClean="0"/>
              <a:t>hardships;</a:t>
            </a:r>
            <a:endParaRPr lang="en-US" sz="2800" dirty="0"/>
          </a:p>
          <a:p>
            <a:pPr lvl="0" hangingPunct="0"/>
            <a:r>
              <a:rPr lang="en-US" sz="2800" u="sng" dirty="0"/>
              <a:t>No Detriment.</a:t>
            </a:r>
            <a:r>
              <a:rPr lang="en-US" sz="2800" dirty="0"/>
              <a:t> </a:t>
            </a:r>
            <a:endParaRPr lang="en-US" sz="2800" dirty="0" smtClean="0"/>
          </a:p>
          <a:p>
            <a:pPr lvl="0" hangingPunct="0"/>
            <a:r>
              <a:rPr lang="en-US" sz="2800" u="sng" dirty="0" smtClean="0"/>
              <a:t>No </a:t>
            </a:r>
            <a:r>
              <a:rPr lang="en-US" sz="2800" u="sng" dirty="0"/>
              <a:t>Special Privileges.</a:t>
            </a:r>
            <a:r>
              <a:rPr lang="en-US" sz="2800" dirty="0"/>
              <a:t> </a:t>
            </a:r>
            <a:endParaRPr lang="en-US" sz="2800" dirty="0" smtClean="0"/>
          </a:p>
          <a:p>
            <a:pPr lvl="0" hangingPunct="0"/>
            <a:r>
              <a:rPr lang="en-US" sz="2800" u="sng" dirty="0" smtClean="0"/>
              <a:t>Use Authorized.</a:t>
            </a:r>
            <a:r>
              <a:rPr lang="en-US" sz="2800" dirty="0" smtClean="0"/>
              <a:t> </a:t>
            </a:r>
            <a:endParaRPr lang="en-US" sz="2800" dirty="0"/>
          </a:p>
          <a:p>
            <a:pPr marL="0" lvl="0" indent="0" hangingPunct="0">
              <a:buNone/>
            </a:pPr>
            <a:endParaRPr lang="en-US" sz="2800" dirty="0"/>
          </a:p>
        </p:txBody>
      </p:sp>
    </p:spTree>
    <p:extLst>
      <p:ext uri="{BB962C8B-B14F-4D97-AF65-F5344CB8AC3E}">
        <p14:creationId xmlns:p14="http://schemas.microsoft.com/office/powerpoint/2010/main" val="379900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dirty="0" smtClean="0"/>
              <a:t>IVCB CAB</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dirty="0" smtClean="0"/>
              <a:t>Incline Village/Crystal Bay CAB</a:t>
            </a:r>
          </a:p>
          <a:p>
            <a:pPr lvl="1"/>
            <a:r>
              <a:rPr lang="en-US" dirty="0" smtClean="0"/>
              <a:t>Discussed the item at the September 25, 2017 Meeting</a:t>
            </a:r>
          </a:p>
          <a:p>
            <a:pPr lvl="1"/>
            <a:r>
              <a:rPr lang="en-US" dirty="0" smtClean="0"/>
              <a:t>Unanimous recommendation for approval</a:t>
            </a:r>
          </a:p>
        </p:txBody>
      </p:sp>
    </p:spTree>
    <p:extLst>
      <p:ext uri="{BB962C8B-B14F-4D97-AF65-F5344CB8AC3E}">
        <p14:creationId xmlns:p14="http://schemas.microsoft.com/office/powerpoint/2010/main" val="15324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934200" cy="838200"/>
          </a:xfrm>
        </p:spPr>
        <p:txBody>
          <a:bodyPr/>
          <a:lstStyle/>
          <a:p>
            <a:r>
              <a:rPr lang="en-US" dirty="0" smtClean="0"/>
              <a:t>Commenting Agencies</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dirty="0" smtClean="0"/>
              <a:t>Washoe County Community Service</a:t>
            </a:r>
          </a:p>
          <a:p>
            <a:pPr lvl="1"/>
            <a:r>
              <a:rPr lang="en-US" dirty="0" smtClean="0"/>
              <a:t>Planning and Building Division</a:t>
            </a:r>
          </a:p>
          <a:p>
            <a:pPr lvl="2"/>
            <a:r>
              <a:rPr lang="en-US" dirty="0" smtClean="0"/>
              <a:t>Planning Section</a:t>
            </a:r>
          </a:p>
          <a:p>
            <a:pPr lvl="1"/>
            <a:r>
              <a:rPr lang="en-US" dirty="0" smtClean="0"/>
              <a:t>NDOT</a:t>
            </a:r>
          </a:p>
          <a:p>
            <a:pPr lvl="1"/>
            <a:r>
              <a:rPr lang="en-US" dirty="0" smtClean="0"/>
              <a:t>IVGID</a:t>
            </a:r>
          </a:p>
          <a:p>
            <a:pPr lvl="1"/>
            <a:r>
              <a:rPr lang="en-US" dirty="0" smtClean="0"/>
              <a:t>Engineering and Capital Projects</a:t>
            </a:r>
          </a:p>
          <a:p>
            <a:pPr lvl="2"/>
            <a:r>
              <a:rPr lang="en-US" dirty="0" smtClean="0"/>
              <a:t>Land Development </a:t>
            </a:r>
            <a:endParaRPr lang="en-US" dirty="0"/>
          </a:p>
          <a:p>
            <a:pPr lvl="2"/>
            <a:r>
              <a:rPr lang="en-US" dirty="0" smtClean="0"/>
              <a:t>Traffic/Roads </a:t>
            </a:r>
          </a:p>
        </p:txBody>
      </p:sp>
    </p:spTree>
    <p:extLst>
      <p:ext uri="{BB962C8B-B14F-4D97-AF65-F5344CB8AC3E}">
        <p14:creationId xmlns:p14="http://schemas.microsoft.com/office/powerpoint/2010/main" val="208388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838200"/>
          </a:xfrm>
        </p:spPr>
        <p:txBody>
          <a:bodyPr/>
          <a:lstStyle/>
          <a:p>
            <a:r>
              <a:rPr lang="en-US" dirty="0" smtClean="0"/>
              <a:t>Public Notice</a:t>
            </a:r>
            <a:endParaRPr lang="en-US" dirty="0"/>
          </a:p>
        </p:txBody>
      </p:sp>
      <p:sp>
        <p:nvSpPr>
          <p:cNvPr id="2" name="Content Placeholder 1"/>
          <p:cNvSpPr>
            <a:spLocks noGrp="1"/>
          </p:cNvSpPr>
          <p:nvPr>
            <p:ph idx="1"/>
          </p:nvPr>
        </p:nvSpPr>
        <p:spPr>
          <a:xfrm>
            <a:off x="228600" y="1219200"/>
            <a:ext cx="2819400" cy="4191000"/>
          </a:xfrm>
        </p:spPr>
        <p:txBody>
          <a:bodyPr>
            <a:normAutofit/>
          </a:bodyPr>
          <a:lstStyle/>
          <a:p>
            <a:r>
              <a:rPr lang="en-US" sz="1800" dirty="0" smtClean="0"/>
              <a:t>34 Properties Noticed</a:t>
            </a:r>
          </a:p>
          <a:p>
            <a:r>
              <a:rPr lang="en-US" sz="1800" dirty="0" smtClean="0"/>
              <a:t>Minimum 500 foot distancing</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90601"/>
            <a:ext cx="515302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72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934200" cy="914400"/>
          </a:xfrm>
        </p:spPr>
        <p:txBody>
          <a:bodyPr/>
          <a:lstStyle/>
          <a:p>
            <a:r>
              <a:rPr lang="en-US" sz="4000" dirty="0" smtClean="0"/>
              <a:t>Possible Motion for Approval</a:t>
            </a:r>
            <a:endParaRPr lang="en-US" sz="4000" dirty="0"/>
          </a:p>
        </p:txBody>
      </p:sp>
      <p:sp>
        <p:nvSpPr>
          <p:cNvPr id="4" name="Content Placeholder 3"/>
          <p:cNvSpPr>
            <a:spLocks noGrp="1"/>
          </p:cNvSpPr>
          <p:nvPr>
            <p:ph idx="1"/>
          </p:nvPr>
        </p:nvSpPr>
        <p:spPr>
          <a:xfrm>
            <a:off x="457200" y="1219200"/>
            <a:ext cx="8229600" cy="4572000"/>
          </a:xfrm>
        </p:spPr>
        <p:txBody>
          <a:bodyPr>
            <a:normAutofit/>
          </a:bodyPr>
          <a:lstStyle/>
          <a:p>
            <a:pPr marL="0" indent="0" algn="just">
              <a:buNone/>
            </a:pPr>
            <a:r>
              <a:rPr lang="en-US" dirty="0"/>
              <a:t>I move that, after giving reasoned consideration to the information contained in the staff report and information received during the public hearing, the Washoe County Board of Adjustment approve Variance Case Number </a:t>
            </a:r>
            <a:r>
              <a:rPr lang="en-US" dirty="0" smtClean="0"/>
              <a:t>WPVAR17-0007, </a:t>
            </a:r>
            <a:r>
              <a:rPr lang="en-US" dirty="0"/>
              <a:t>with </a:t>
            </a:r>
            <a:r>
              <a:rPr lang="en-US" dirty="0" smtClean="0"/>
              <a:t>conditions, </a:t>
            </a:r>
            <a:r>
              <a:rPr lang="en-US" dirty="0"/>
              <a:t>for </a:t>
            </a:r>
            <a:r>
              <a:rPr lang="en-US" dirty="0" smtClean="0"/>
              <a:t>Izakaya Tahoe, </a:t>
            </a:r>
            <a:r>
              <a:rPr lang="en-US" dirty="0"/>
              <a:t>having made all four </a:t>
            </a:r>
            <a:r>
              <a:rPr lang="en-US" dirty="0" smtClean="0"/>
              <a:t>findings </a:t>
            </a:r>
            <a:r>
              <a:rPr lang="en-US" dirty="0"/>
              <a:t>in accordance with Washoe County Code Section </a:t>
            </a:r>
            <a:r>
              <a:rPr lang="en-US" dirty="0" smtClean="0"/>
              <a:t>110.804.25</a:t>
            </a:r>
            <a:endParaRPr lang="en-US" dirty="0"/>
          </a:p>
        </p:txBody>
      </p:sp>
    </p:spTree>
    <p:extLst>
      <p:ext uri="{BB962C8B-B14F-4D97-AF65-F5344CB8AC3E}">
        <p14:creationId xmlns:p14="http://schemas.microsoft.com/office/powerpoint/2010/main" val="385569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934200" cy="914400"/>
          </a:xfrm>
        </p:spPr>
        <p:txBody>
          <a:bodyPr/>
          <a:lstStyle/>
          <a:p>
            <a:r>
              <a:rPr lang="en-US" sz="4000" dirty="0" smtClean="0"/>
              <a:t>Possible Motion for Denial</a:t>
            </a:r>
            <a:endParaRPr lang="en-US" sz="4000" dirty="0"/>
          </a:p>
        </p:txBody>
      </p:sp>
      <p:sp>
        <p:nvSpPr>
          <p:cNvPr id="4" name="Content Placeholder 3"/>
          <p:cNvSpPr>
            <a:spLocks noGrp="1"/>
          </p:cNvSpPr>
          <p:nvPr>
            <p:ph idx="1"/>
          </p:nvPr>
        </p:nvSpPr>
        <p:spPr>
          <a:xfrm>
            <a:off x="457200" y="1219200"/>
            <a:ext cx="8229600" cy="4572000"/>
          </a:xfrm>
        </p:spPr>
        <p:txBody>
          <a:bodyPr>
            <a:normAutofit/>
          </a:bodyPr>
          <a:lstStyle/>
          <a:p>
            <a:pPr marL="0" indent="0" algn="just">
              <a:buNone/>
            </a:pPr>
            <a:r>
              <a:rPr lang="en-US" dirty="0"/>
              <a:t>I move that, after giving reasoned consideration to the information contained in the staff report and information received during the public hearing, the Washoe County Board of Adjustment deny Variance Case Number WPVAR17-0007 for Izakaya Tahoe, being unable to make the following required finding in accordance with Washoe County Development Code Section 110.804.25:</a:t>
            </a:r>
          </a:p>
        </p:txBody>
      </p:sp>
    </p:spTree>
    <p:extLst>
      <p:ext uri="{BB962C8B-B14F-4D97-AF65-F5344CB8AC3E}">
        <p14:creationId xmlns:p14="http://schemas.microsoft.com/office/powerpoint/2010/main" val="168060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81800" cy="762000"/>
          </a:xfrm>
        </p:spPr>
        <p:txBody>
          <a:bodyPr/>
          <a:lstStyle/>
          <a:p>
            <a:r>
              <a:rPr lang="en-US" dirty="0" smtClean="0"/>
              <a:t>Site Plan</a:t>
            </a:r>
            <a:endParaRPr lang="en-US" dirty="0"/>
          </a:p>
        </p:txBody>
      </p:sp>
      <p:pic>
        <p:nvPicPr>
          <p:cNvPr id="104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3634"/>
            <a:ext cx="4648200" cy="688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66800" y="301256"/>
            <a:ext cx="2438400" cy="584775"/>
          </a:xfrm>
          <a:prstGeom prst="rect">
            <a:avLst/>
          </a:prstGeom>
          <a:noFill/>
        </p:spPr>
        <p:txBody>
          <a:bodyPr wrap="square" rtlCol="0">
            <a:spAutoFit/>
          </a:bodyPr>
          <a:lstStyle/>
          <a:p>
            <a:r>
              <a:rPr lang="en-US" sz="3200" b="1" dirty="0" smtClean="0">
                <a:solidFill>
                  <a:schemeClr val="bg1"/>
                </a:solidFill>
              </a:rPr>
              <a:t>Vicinity Map</a:t>
            </a:r>
            <a:endParaRPr lang="en-US" sz="3200" b="1" dirty="0">
              <a:solidFill>
                <a:schemeClr val="bg1"/>
              </a:solidFill>
            </a:endParaRPr>
          </a:p>
        </p:txBody>
      </p:sp>
      <p:sp>
        <p:nvSpPr>
          <p:cNvPr id="11" name="TextBox 10"/>
          <p:cNvSpPr txBox="1"/>
          <p:nvPr/>
        </p:nvSpPr>
        <p:spPr>
          <a:xfrm rot="19669979">
            <a:off x="3819576" y="3896600"/>
            <a:ext cx="1828800" cy="276999"/>
          </a:xfrm>
          <a:prstGeom prst="rect">
            <a:avLst/>
          </a:prstGeom>
          <a:noFill/>
        </p:spPr>
        <p:txBody>
          <a:bodyPr wrap="square" rtlCol="0">
            <a:spAutoFit/>
          </a:bodyPr>
          <a:lstStyle/>
          <a:p>
            <a:r>
              <a:rPr lang="en-US" sz="1200" b="1" dirty="0" smtClean="0"/>
              <a:t>St. Route 28</a:t>
            </a:r>
            <a:endParaRPr lang="en-US" sz="1200" b="1" dirty="0"/>
          </a:p>
        </p:txBody>
      </p:sp>
      <p:sp>
        <p:nvSpPr>
          <p:cNvPr id="16" name="TextBox 15"/>
          <p:cNvSpPr txBox="1"/>
          <p:nvPr/>
        </p:nvSpPr>
        <p:spPr>
          <a:xfrm rot="16200000">
            <a:off x="3032662" y="4990822"/>
            <a:ext cx="1295400" cy="276999"/>
          </a:xfrm>
          <a:prstGeom prst="rect">
            <a:avLst/>
          </a:prstGeom>
          <a:noFill/>
        </p:spPr>
        <p:txBody>
          <a:bodyPr wrap="square" rtlCol="0">
            <a:spAutoFit/>
          </a:bodyPr>
          <a:lstStyle/>
          <a:p>
            <a:r>
              <a:rPr lang="en-US" sz="1200" b="1" dirty="0" smtClean="0"/>
              <a:t>Cal-Neva Rd</a:t>
            </a:r>
            <a:endParaRPr lang="en-US" sz="1200" b="1" dirty="0"/>
          </a:p>
        </p:txBody>
      </p:sp>
      <p:sp>
        <p:nvSpPr>
          <p:cNvPr id="12" name="Freeform 11"/>
          <p:cNvSpPr/>
          <p:nvPr/>
        </p:nvSpPr>
        <p:spPr>
          <a:xfrm>
            <a:off x="3746585" y="4664054"/>
            <a:ext cx="95122" cy="230134"/>
          </a:xfrm>
          <a:custGeom>
            <a:avLst/>
            <a:gdLst>
              <a:gd name="connsiteX0" fmla="*/ 0 w 95122"/>
              <a:gd name="connsiteY0" fmla="*/ 64437 h 230134"/>
              <a:gd name="connsiteX1" fmla="*/ 0 w 95122"/>
              <a:gd name="connsiteY1" fmla="*/ 230134 h 230134"/>
              <a:gd name="connsiteX2" fmla="*/ 95122 w 95122"/>
              <a:gd name="connsiteY2" fmla="*/ 0 h 230134"/>
              <a:gd name="connsiteX3" fmla="*/ 0 w 95122"/>
              <a:gd name="connsiteY3" fmla="*/ 64437 h 230134"/>
            </a:gdLst>
            <a:ahLst/>
            <a:cxnLst>
              <a:cxn ang="0">
                <a:pos x="connsiteX0" y="connsiteY0"/>
              </a:cxn>
              <a:cxn ang="0">
                <a:pos x="connsiteX1" y="connsiteY1"/>
              </a:cxn>
              <a:cxn ang="0">
                <a:pos x="connsiteX2" y="connsiteY2"/>
              </a:cxn>
              <a:cxn ang="0">
                <a:pos x="connsiteX3" y="connsiteY3"/>
              </a:cxn>
            </a:cxnLst>
            <a:rect l="l" t="t" r="r" b="b"/>
            <a:pathLst>
              <a:path w="95122" h="230134">
                <a:moveTo>
                  <a:pt x="0" y="64437"/>
                </a:moveTo>
                <a:lnTo>
                  <a:pt x="0" y="230134"/>
                </a:lnTo>
                <a:lnTo>
                  <a:pt x="95122" y="0"/>
                </a:lnTo>
                <a:lnTo>
                  <a:pt x="0" y="64437"/>
                </a:lnTo>
                <a:close/>
              </a:path>
            </a:pathLst>
          </a:cu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105620" y="3742711"/>
            <a:ext cx="1548200" cy="584775"/>
          </a:xfrm>
          <a:prstGeom prst="rect">
            <a:avLst/>
          </a:prstGeom>
          <a:noFill/>
        </p:spPr>
        <p:txBody>
          <a:bodyPr wrap="square" rtlCol="0">
            <a:spAutoFit/>
          </a:bodyPr>
          <a:lstStyle/>
          <a:p>
            <a:r>
              <a:rPr lang="en-US" sz="1600" b="1" dirty="0" smtClean="0"/>
              <a:t>Subject Property</a:t>
            </a:r>
            <a:endParaRPr lang="en-US" sz="1600" b="1" dirty="0"/>
          </a:p>
        </p:txBody>
      </p:sp>
      <p:cxnSp>
        <p:nvCxnSpPr>
          <p:cNvPr id="19" name="Straight Arrow Connector 18"/>
          <p:cNvCxnSpPr>
            <a:stCxn id="18" idx="2"/>
          </p:cNvCxnSpPr>
          <p:nvPr/>
        </p:nvCxnSpPr>
        <p:spPr>
          <a:xfrm>
            <a:off x="2879720" y="4327486"/>
            <a:ext cx="800642" cy="336568"/>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1447800"/>
            <a:ext cx="3541862" cy="1354217"/>
          </a:xfrm>
          <a:prstGeom prst="rect">
            <a:avLst/>
          </a:prstGeom>
          <a:noFill/>
        </p:spPr>
        <p:txBody>
          <a:bodyPr wrap="square" rtlCol="0">
            <a:spAutoFit/>
          </a:bodyPr>
          <a:lstStyle/>
          <a:p>
            <a:r>
              <a:rPr lang="en-US" sz="2400" dirty="0" smtClean="0"/>
              <a:t>Address: 2 North Lake Ave.</a:t>
            </a:r>
          </a:p>
          <a:p>
            <a:endParaRPr lang="en-US" sz="1000" dirty="0" smtClean="0"/>
          </a:p>
          <a:p>
            <a:r>
              <a:rPr lang="en-US" sz="2400" dirty="0" smtClean="0"/>
              <a:t>Located along the State line in Crystal Bay</a:t>
            </a:r>
            <a:endParaRPr lang="en-US" sz="2400" dirty="0"/>
          </a:p>
        </p:txBody>
      </p:sp>
    </p:spTree>
    <p:extLst>
      <p:ext uri="{BB962C8B-B14F-4D97-AF65-F5344CB8AC3E}">
        <p14:creationId xmlns:p14="http://schemas.microsoft.com/office/powerpoint/2010/main" val="11085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r>
              <a:rPr lang="en-US" dirty="0" smtClean="0"/>
              <a:t>Reduce Font Yard Setback from 20’ to 0’ along Stateline Rd.</a:t>
            </a:r>
          </a:p>
          <a:p>
            <a:r>
              <a:rPr lang="en-US" dirty="0" smtClean="0"/>
              <a:t>Reduce Front Yard Setback from 20’ to 8’ along State Route 28.</a:t>
            </a:r>
          </a:p>
          <a:p>
            <a:r>
              <a:rPr lang="en-US" dirty="0" smtClean="0"/>
              <a:t>Reduce Side Yard Setback from 10’ to 3’</a:t>
            </a:r>
          </a:p>
          <a:p>
            <a:r>
              <a:rPr lang="en-US" dirty="0" smtClean="0"/>
              <a:t>To Allow for Construction of an eating – drinking establishment on vacant property</a:t>
            </a:r>
          </a:p>
          <a:p>
            <a:pPr marL="0" indent="0">
              <a:buNone/>
            </a:pPr>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6858000" cy="792162"/>
          </a:xfrm>
        </p:spPr>
        <p:txBody>
          <a:bodyPr/>
          <a:lstStyle/>
          <a:p>
            <a:r>
              <a:rPr lang="en-US" dirty="0" smtClean="0"/>
              <a:t>Overview</a:t>
            </a:r>
            <a:endParaRPr lang="en-US" dirty="0"/>
          </a:p>
        </p:txBody>
      </p:sp>
    </p:spTree>
    <p:extLst>
      <p:ext uri="{BB962C8B-B14F-4D97-AF65-F5344CB8AC3E}">
        <p14:creationId xmlns:p14="http://schemas.microsoft.com/office/powerpoint/2010/main" val="194969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05600" cy="838200"/>
          </a:xfrm>
        </p:spPr>
        <p:txBody>
          <a:bodyPr/>
          <a:lstStyle/>
          <a:p>
            <a:r>
              <a:rPr lang="en-US" dirty="0" smtClean="0"/>
              <a:t>Site Plan</a:t>
            </a:r>
            <a:endParaRPr lang="en-US" dirty="0"/>
          </a:p>
        </p:txBody>
      </p:sp>
      <p:pic>
        <p:nvPicPr>
          <p:cNvPr id="12" name="Picture 11"/>
          <p:cNvPicPr/>
          <p:nvPr/>
        </p:nvPicPr>
        <p:blipFill>
          <a:blip r:embed="rId2"/>
          <a:stretch>
            <a:fillRect/>
          </a:stretch>
        </p:blipFill>
        <p:spPr>
          <a:xfrm>
            <a:off x="0" y="990600"/>
            <a:ext cx="8610600" cy="5105400"/>
          </a:xfrm>
          <a:prstGeom prst="rect">
            <a:avLst/>
          </a:prstGeom>
        </p:spPr>
      </p:pic>
      <p:sp>
        <p:nvSpPr>
          <p:cNvPr id="8" name="Freeform 7"/>
          <p:cNvSpPr/>
          <p:nvPr/>
        </p:nvSpPr>
        <p:spPr>
          <a:xfrm>
            <a:off x="6472719" y="2085654"/>
            <a:ext cx="1109609" cy="2229492"/>
          </a:xfrm>
          <a:custGeom>
            <a:avLst/>
            <a:gdLst>
              <a:gd name="connsiteX0" fmla="*/ 10274 w 1109609"/>
              <a:gd name="connsiteY0" fmla="*/ 636998 h 2229492"/>
              <a:gd name="connsiteX1" fmla="*/ 0 w 1109609"/>
              <a:gd name="connsiteY1" fmla="*/ 2229492 h 2229492"/>
              <a:gd name="connsiteX2" fmla="*/ 1109609 w 1109609"/>
              <a:gd name="connsiteY2" fmla="*/ 0 h 2229492"/>
              <a:gd name="connsiteX3" fmla="*/ 10274 w 1109609"/>
              <a:gd name="connsiteY3" fmla="*/ 636998 h 2229492"/>
            </a:gdLst>
            <a:ahLst/>
            <a:cxnLst>
              <a:cxn ang="0">
                <a:pos x="connsiteX0" y="connsiteY0"/>
              </a:cxn>
              <a:cxn ang="0">
                <a:pos x="connsiteX1" y="connsiteY1"/>
              </a:cxn>
              <a:cxn ang="0">
                <a:pos x="connsiteX2" y="connsiteY2"/>
              </a:cxn>
              <a:cxn ang="0">
                <a:pos x="connsiteX3" y="connsiteY3"/>
              </a:cxn>
            </a:cxnLst>
            <a:rect l="l" t="t" r="r" b="b"/>
            <a:pathLst>
              <a:path w="1109609" h="2229492">
                <a:moveTo>
                  <a:pt x="10274" y="636998"/>
                </a:moveTo>
                <a:cubicBezTo>
                  <a:pt x="6849" y="1167829"/>
                  <a:pt x="3425" y="1698661"/>
                  <a:pt x="0" y="2229492"/>
                </a:cubicBezTo>
                <a:lnTo>
                  <a:pt x="1109609" y="0"/>
                </a:lnTo>
                <a:lnTo>
                  <a:pt x="10274" y="636998"/>
                </a:lnTo>
                <a:close/>
              </a:path>
            </a:pathLst>
          </a:cu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070315" y="990600"/>
            <a:ext cx="0" cy="48768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05600" y="4668205"/>
            <a:ext cx="2057400" cy="430887"/>
          </a:xfrm>
          <a:prstGeom prst="rect">
            <a:avLst/>
          </a:prstGeom>
          <a:noFill/>
        </p:spPr>
        <p:txBody>
          <a:bodyPr wrap="square" rtlCol="0">
            <a:spAutoFit/>
          </a:bodyPr>
          <a:lstStyle/>
          <a:p>
            <a:r>
              <a:rPr lang="en-US" sz="2200" b="1" dirty="0" smtClean="0"/>
              <a:t>State Line</a:t>
            </a:r>
            <a:endParaRPr lang="en-US" sz="2200" b="1" dirty="0"/>
          </a:p>
        </p:txBody>
      </p:sp>
      <p:cxnSp>
        <p:nvCxnSpPr>
          <p:cNvPr id="20" name="Straight Arrow Connector 19"/>
          <p:cNvCxnSpPr>
            <a:stCxn id="18" idx="1"/>
          </p:cNvCxnSpPr>
          <p:nvPr/>
        </p:nvCxnSpPr>
        <p:spPr>
          <a:xfrm flipH="1" flipV="1">
            <a:off x="6172200" y="4883648"/>
            <a:ext cx="5334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10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05600" cy="838200"/>
          </a:xfrm>
        </p:spPr>
        <p:txBody>
          <a:bodyPr/>
          <a:lstStyle/>
          <a:p>
            <a:r>
              <a:rPr lang="en-US" dirty="0" smtClean="0"/>
              <a:t>Overhead Photo</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705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4572000" y="990600"/>
            <a:ext cx="0" cy="5867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28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05600" cy="838200"/>
          </a:xfrm>
        </p:spPr>
        <p:txBody>
          <a:bodyPr/>
          <a:lstStyle/>
          <a:p>
            <a:r>
              <a:rPr lang="en-US" dirty="0" smtClean="0"/>
              <a:t>Elevations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7010400" cy="503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19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05600" cy="838200"/>
          </a:xfrm>
        </p:spPr>
        <p:txBody>
          <a:bodyPr/>
          <a:lstStyle/>
          <a:p>
            <a:r>
              <a:rPr lang="en-US" dirty="0" smtClean="0"/>
              <a:t>Parking</a:t>
            </a:r>
            <a:endParaRPr lang="en-US" dirty="0"/>
          </a:p>
        </p:txBody>
      </p:sp>
      <p:sp>
        <p:nvSpPr>
          <p:cNvPr id="4" name="Content Placeholder 3"/>
          <p:cNvSpPr>
            <a:spLocks noGrp="1"/>
          </p:cNvSpPr>
          <p:nvPr>
            <p:ph idx="1"/>
          </p:nvPr>
        </p:nvSpPr>
        <p:spPr>
          <a:xfrm>
            <a:off x="457200" y="1219200"/>
            <a:ext cx="8229600" cy="4648200"/>
          </a:xfrm>
        </p:spPr>
        <p:txBody>
          <a:bodyPr>
            <a:noAutofit/>
          </a:bodyPr>
          <a:lstStyle/>
          <a:p>
            <a:pPr lvl="0" hangingPunct="0"/>
            <a:r>
              <a:rPr lang="en-US" sz="2800" dirty="0"/>
              <a:t>Improve pedestrian </a:t>
            </a:r>
            <a:r>
              <a:rPr lang="en-US" sz="2800" dirty="0" smtClean="0"/>
              <a:t>access</a:t>
            </a:r>
            <a:endParaRPr lang="en-US" sz="2800" dirty="0"/>
          </a:p>
          <a:p>
            <a:pPr lvl="0" hangingPunct="0"/>
            <a:r>
              <a:rPr lang="en-US" sz="2800" dirty="0" smtClean="0"/>
              <a:t>Public Transportation</a:t>
            </a:r>
          </a:p>
          <a:p>
            <a:pPr lvl="0" hangingPunct="0"/>
            <a:r>
              <a:rPr lang="en-US" sz="2800" dirty="0"/>
              <a:t>Provide Valet Parking </a:t>
            </a:r>
            <a:endParaRPr lang="en-US" sz="2800" dirty="0" smtClean="0"/>
          </a:p>
          <a:p>
            <a:pPr lvl="0" hangingPunct="0"/>
            <a:r>
              <a:rPr lang="en-US" sz="2800" dirty="0"/>
              <a:t>Shuttle </a:t>
            </a:r>
            <a:r>
              <a:rPr lang="en-US" sz="2800" dirty="0" smtClean="0"/>
              <a:t>Service</a:t>
            </a:r>
          </a:p>
          <a:p>
            <a:pPr lvl="0" hangingPunct="0"/>
            <a:r>
              <a:rPr lang="en-US" sz="2800" dirty="0"/>
              <a:t>Bicycle </a:t>
            </a:r>
            <a:r>
              <a:rPr lang="en-US" sz="2800" dirty="0" smtClean="0"/>
              <a:t>Parking</a:t>
            </a:r>
          </a:p>
          <a:p>
            <a:pPr lvl="0" hangingPunct="0"/>
            <a:r>
              <a:rPr lang="en-US" sz="2800" dirty="0" smtClean="0"/>
              <a:t>Off </a:t>
            </a:r>
            <a:r>
              <a:rPr lang="en-US" sz="2800" dirty="0"/>
              <a:t>Street Parking for </a:t>
            </a:r>
            <a:r>
              <a:rPr lang="en-US" sz="2800" dirty="0" smtClean="0"/>
              <a:t>Employees</a:t>
            </a:r>
          </a:p>
          <a:p>
            <a:pPr lvl="0" hangingPunct="0"/>
            <a:r>
              <a:rPr lang="en-US" sz="2800" dirty="0" smtClean="0"/>
              <a:t>Conditions for Parking Agreement(s) and </a:t>
            </a:r>
            <a:endParaRPr lang="en-US" sz="2800" dirty="0"/>
          </a:p>
          <a:p>
            <a:pPr marL="0" lvl="0" indent="0" hangingPunct="0">
              <a:buNone/>
            </a:pPr>
            <a:endParaRPr lang="en-US" sz="2800" dirty="0"/>
          </a:p>
        </p:txBody>
      </p:sp>
    </p:spTree>
    <p:extLst>
      <p:ext uri="{BB962C8B-B14F-4D97-AF65-F5344CB8AC3E}">
        <p14:creationId xmlns:p14="http://schemas.microsoft.com/office/powerpoint/2010/main" val="304893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05600" cy="838200"/>
          </a:xfrm>
        </p:spPr>
        <p:txBody>
          <a:bodyPr/>
          <a:lstStyle/>
          <a:p>
            <a:r>
              <a:rPr lang="en-US" dirty="0" smtClean="0"/>
              <a:t>Traffic/Access</a:t>
            </a:r>
            <a:endParaRPr lang="en-US" dirty="0"/>
          </a:p>
        </p:txBody>
      </p:sp>
      <p:sp>
        <p:nvSpPr>
          <p:cNvPr id="5" name="TextBox 4"/>
          <p:cNvSpPr txBox="1"/>
          <p:nvPr/>
        </p:nvSpPr>
        <p:spPr>
          <a:xfrm>
            <a:off x="3048000" y="5102832"/>
            <a:ext cx="4724400" cy="523220"/>
          </a:xfrm>
          <a:prstGeom prst="rect">
            <a:avLst/>
          </a:prstGeom>
          <a:noFill/>
        </p:spPr>
        <p:txBody>
          <a:bodyPr wrap="square" rtlCol="0">
            <a:spAutoFit/>
          </a:bodyPr>
          <a:lstStyle/>
          <a:p>
            <a:r>
              <a:rPr lang="en-US" sz="2800" b="1" dirty="0" smtClean="0"/>
              <a:t>Existing Access</a:t>
            </a:r>
            <a:endParaRPr lang="en-US" sz="2800" b="1" dirty="0"/>
          </a:p>
        </p:txBody>
      </p:sp>
      <p:sp>
        <p:nvSpPr>
          <p:cNvPr id="6" name="TextBox 5"/>
          <p:cNvSpPr txBox="1"/>
          <p:nvPr/>
        </p:nvSpPr>
        <p:spPr>
          <a:xfrm>
            <a:off x="1245683" y="4644017"/>
            <a:ext cx="1981200" cy="369332"/>
          </a:xfrm>
          <a:prstGeom prst="rect">
            <a:avLst/>
          </a:prstGeom>
          <a:noFill/>
        </p:spPr>
        <p:txBody>
          <a:bodyPr wrap="square" rtlCol="0">
            <a:spAutoFit/>
          </a:bodyPr>
          <a:lstStyle/>
          <a:p>
            <a:r>
              <a:rPr lang="en-US" dirty="0" smtClean="0"/>
              <a:t>Car Right-In Turn</a:t>
            </a:r>
            <a:endParaRPr lang="en-US" dirty="0"/>
          </a:p>
        </p:txBody>
      </p:sp>
      <p:sp>
        <p:nvSpPr>
          <p:cNvPr id="9" name="TextBox 8"/>
          <p:cNvSpPr txBox="1"/>
          <p:nvPr/>
        </p:nvSpPr>
        <p:spPr>
          <a:xfrm>
            <a:off x="5715000" y="4648518"/>
            <a:ext cx="1981200" cy="369332"/>
          </a:xfrm>
          <a:prstGeom prst="rect">
            <a:avLst/>
          </a:prstGeom>
          <a:noFill/>
        </p:spPr>
        <p:txBody>
          <a:bodyPr wrap="square" rtlCol="0">
            <a:spAutoFit/>
          </a:bodyPr>
          <a:lstStyle/>
          <a:p>
            <a:r>
              <a:rPr lang="en-US" dirty="0" smtClean="0"/>
              <a:t>Truck Right-In Turn</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760" y="966164"/>
            <a:ext cx="4389680" cy="369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0" y="984107"/>
            <a:ext cx="4242540" cy="368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13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05600" cy="838200"/>
          </a:xfrm>
        </p:spPr>
        <p:txBody>
          <a:bodyPr/>
          <a:lstStyle/>
          <a:p>
            <a:r>
              <a:rPr lang="en-US" dirty="0" smtClean="0"/>
              <a:t>Traffic/Access</a:t>
            </a:r>
            <a:endParaRPr lang="en-US" dirty="0"/>
          </a:p>
        </p:txBody>
      </p:sp>
      <p:sp>
        <p:nvSpPr>
          <p:cNvPr id="5" name="TextBox 4"/>
          <p:cNvSpPr txBox="1"/>
          <p:nvPr/>
        </p:nvSpPr>
        <p:spPr>
          <a:xfrm>
            <a:off x="3048000" y="5102832"/>
            <a:ext cx="4724400" cy="523220"/>
          </a:xfrm>
          <a:prstGeom prst="rect">
            <a:avLst/>
          </a:prstGeom>
          <a:noFill/>
        </p:spPr>
        <p:txBody>
          <a:bodyPr wrap="square" rtlCol="0">
            <a:spAutoFit/>
          </a:bodyPr>
          <a:lstStyle/>
          <a:p>
            <a:r>
              <a:rPr lang="en-US" sz="2800" b="1" dirty="0" smtClean="0"/>
              <a:t>Proposed Access</a:t>
            </a:r>
            <a:endParaRPr lang="en-US" sz="2800" b="1" dirty="0"/>
          </a:p>
        </p:txBody>
      </p:sp>
      <p:sp>
        <p:nvSpPr>
          <p:cNvPr id="6" name="TextBox 5"/>
          <p:cNvSpPr txBox="1"/>
          <p:nvPr/>
        </p:nvSpPr>
        <p:spPr>
          <a:xfrm>
            <a:off x="1245683" y="4644017"/>
            <a:ext cx="1981200" cy="369332"/>
          </a:xfrm>
          <a:prstGeom prst="rect">
            <a:avLst/>
          </a:prstGeom>
          <a:noFill/>
        </p:spPr>
        <p:txBody>
          <a:bodyPr wrap="square" rtlCol="0">
            <a:spAutoFit/>
          </a:bodyPr>
          <a:lstStyle/>
          <a:p>
            <a:r>
              <a:rPr lang="en-US" dirty="0" smtClean="0"/>
              <a:t>Car Right-In Turn</a:t>
            </a:r>
            <a:endParaRPr lang="en-US" dirty="0"/>
          </a:p>
        </p:txBody>
      </p:sp>
      <p:sp>
        <p:nvSpPr>
          <p:cNvPr id="9" name="TextBox 8"/>
          <p:cNvSpPr txBox="1"/>
          <p:nvPr/>
        </p:nvSpPr>
        <p:spPr>
          <a:xfrm>
            <a:off x="5715000" y="4648518"/>
            <a:ext cx="1981200" cy="369332"/>
          </a:xfrm>
          <a:prstGeom prst="rect">
            <a:avLst/>
          </a:prstGeom>
          <a:noFill/>
        </p:spPr>
        <p:txBody>
          <a:bodyPr wrap="square" rtlCol="0">
            <a:spAutoFit/>
          </a:bodyPr>
          <a:lstStyle/>
          <a:p>
            <a:r>
              <a:rPr lang="en-US" dirty="0" smtClean="0"/>
              <a:t>Truck Right-In Turn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517" y="986417"/>
            <a:ext cx="431216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6356"/>
            <a:ext cx="4191000" cy="359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729073"/>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purl.org/dc/terms/"/>
    <ds:schemaRef ds:uri="http://schemas.microsoft.com/sharepoint/v3/fields"/>
    <ds:schemaRef ds:uri="http://purl.org/dc/elements/1.1/"/>
    <ds:schemaRef ds:uri="http://schemas.microsoft.com/office/2006/documentManagement/types"/>
    <ds:schemaRef ds:uri="CEA9126C-A9B1-4F4A-855C-DD0F845697D2"/>
    <ds:schemaRef ds:uri="http://schemas.microsoft.com/office/infopath/2007/PartnerControls"/>
    <ds:schemaRef ds:uri="http://purl.org/dc/dcmitype/"/>
    <ds:schemaRef ds:uri="http://schemas.microsoft.com/sharepoint/v3"/>
    <ds:schemaRef ds:uri="http://schemas.openxmlformats.org/package/2006/metadata/core-properties"/>
    <ds:schemaRef ds:uri="a94d8b85-37e1-4d17-8d55-8b7d207932b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2428</TotalTime>
  <Words>423</Words>
  <Application>Microsoft Office PowerPoint</Application>
  <PresentationFormat>On-screen Show (4:3)</PresentationFormat>
  <Paragraphs>68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PowerPoint_Template_2015</vt:lpstr>
      <vt:lpstr>WPVAR-0007 IZAKAYA TAHOE</vt:lpstr>
      <vt:lpstr>Site Plan</vt:lpstr>
      <vt:lpstr>Overview</vt:lpstr>
      <vt:lpstr>Site Plan</vt:lpstr>
      <vt:lpstr>Overhead Photo</vt:lpstr>
      <vt:lpstr>Elevations</vt:lpstr>
      <vt:lpstr>Parking</vt:lpstr>
      <vt:lpstr>Traffic/Access</vt:lpstr>
      <vt:lpstr>Traffic/Access</vt:lpstr>
      <vt:lpstr>Conditions for Traffic/Parking</vt:lpstr>
      <vt:lpstr>Findings</vt:lpstr>
      <vt:lpstr>IVCB CAB</vt:lpstr>
      <vt:lpstr>Commenting Agencies</vt:lpstr>
      <vt:lpstr>Public Notice</vt:lpstr>
      <vt:lpstr>Possible Motion for Approval</vt:lpstr>
      <vt:lpstr>Possible Motion for Denial</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90</cp:revision>
  <cp:lastPrinted>2014-10-07T22:54:33Z</cp:lastPrinted>
  <dcterms:created xsi:type="dcterms:W3CDTF">2015-09-25T21:46:02Z</dcterms:created>
  <dcterms:modified xsi:type="dcterms:W3CDTF">2018-04-05T19:24:48Z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